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7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Oswald Light"/>
      <p:regular r:id="rId17"/>
      <p:bold r:id="rId18"/>
    </p:embeddedFont>
    <p:embeddedFont>
      <p:font typeface="Poppins Black"/>
      <p:bold r:id="rId19"/>
      <p:boldItalic r:id="rId20"/>
    </p:embeddedFont>
    <p:embeddedFont>
      <p:font typeface="Helvetica Neue Light"/>
      <p:regular r:id="rId21"/>
      <p:bold r:id="rId22"/>
      <p:italic r:id="rId23"/>
      <p:boldItalic r:id="rId24"/>
    </p:embeddedFont>
    <p:embeddedFont>
      <p:font typeface="Oswald"/>
      <p:regular r:id="rId25"/>
      <p:bold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7" roundtripDataSignature="AMtx7mgrJobeiTENvU2CR1K/AUgHYS4/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Black-boldItalic.fntdata"/><Relationship Id="rId22" Type="http://schemas.openxmlformats.org/officeDocument/2006/relationships/font" Target="fonts/HelveticaNeueLight-bold.fntdata"/><Relationship Id="rId21" Type="http://schemas.openxmlformats.org/officeDocument/2006/relationships/font" Target="fonts/HelveticaNeueLight-regular.fntdata"/><Relationship Id="rId24" Type="http://schemas.openxmlformats.org/officeDocument/2006/relationships/font" Target="fonts/HelveticaNeueLight-boldItalic.fntdata"/><Relationship Id="rId23" Type="http://schemas.openxmlformats.org/officeDocument/2006/relationships/font" Target="fonts/HelveticaNeueLight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Oswald-bold.fntdata"/><Relationship Id="rId25" Type="http://schemas.openxmlformats.org/officeDocument/2006/relationships/font" Target="fonts/Oswald-regular.fntdata"/><Relationship Id="rId27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swaldLight-regular.fntdata"/><Relationship Id="rId16" Type="http://schemas.openxmlformats.org/officeDocument/2006/relationships/slide" Target="slides/slide10.xml"/><Relationship Id="rId19" Type="http://schemas.openxmlformats.org/officeDocument/2006/relationships/font" Target="fonts/PoppinsBlack-bold.fntdata"/><Relationship Id="rId18" Type="http://schemas.openxmlformats.org/officeDocument/2006/relationships/font" Target="fonts/Oswald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6" name="Google Shape;17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8" name="Google Shape;24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5" name="Google Shape;18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1" name="Google Shape;24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pptmon.com/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pptmon.com/" TargetMode="External"/><Relationship Id="rId5" Type="http://schemas.openxmlformats.org/officeDocument/2006/relationships/hyperlink" Target="http://www.pptmon.com/" TargetMode="Externa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Заголовок и объект">
  <p:cSld name="8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Заголовок и объект">
  <p:cSld name="14_Заголовок и объект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/>
          <p:nvPr>
            <p:ph idx="2" type="pic"/>
          </p:nvPr>
        </p:nvSpPr>
        <p:spPr>
          <a:xfrm>
            <a:off x="-2856146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54" name="Google Shape;54;p21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5" name="Google Shape;55;p21"/>
          <p:cNvSpPr txBox="1"/>
          <p:nvPr>
            <p:ph type="title"/>
          </p:nvPr>
        </p:nvSpPr>
        <p:spPr>
          <a:xfrm>
            <a:off x="5113116" y="252866"/>
            <a:ext cx="3166887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21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Заголовок и объект">
  <p:cSld name="5_Заголовок и объект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2"/>
          <p:cNvSpPr/>
          <p:nvPr/>
        </p:nvSpPr>
        <p:spPr>
          <a:xfrm>
            <a:off x="4313279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1" i="0" sz="3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60" name="Google Shape;60;p22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2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62" name="Google Shape;62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40168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2"/>
          <p:cNvSpPr/>
          <p:nvPr>
            <p:ph idx="2" type="pic"/>
          </p:nvPr>
        </p:nvSpPr>
        <p:spPr>
          <a:xfrm>
            <a:off x="3982992" y="1475185"/>
            <a:ext cx="4455913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Заголовок и объект">
  <p:cSld name="15_Заголовок и объект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3"/>
          <p:cNvSpPr/>
          <p:nvPr>
            <p:ph idx="2" type="pic"/>
          </p:nvPr>
        </p:nvSpPr>
        <p:spPr>
          <a:xfrm>
            <a:off x="3912524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6" name="Google Shape;66;p2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67" name="Google Shape;67;p23"/>
          <p:cNvSpPr txBox="1"/>
          <p:nvPr>
            <p:ph type="title"/>
          </p:nvPr>
        </p:nvSpPr>
        <p:spPr>
          <a:xfrm>
            <a:off x="254408" y="252866"/>
            <a:ext cx="3056351" cy="9833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2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Заголовок и объект">
  <p:cSld name="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4"/>
          <p:cNvSpPr/>
          <p:nvPr>
            <p:ph idx="2" type="pic"/>
          </p:nvPr>
        </p:nvSpPr>
        <p:spPr>
          <a:xfrm>
            <a:off x="5990035" y="3432572"/>
            <a:ext cx="2332943" cy="175021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71" name="Google Shape;71;p24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24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3" name="Google Shape;73;p24"/>
          <p:cNvSpPr/>
          <p:nvPr>
            <p:ph idx="3" type="pic"/>
          </p:nvPr>
        </p:nvSpPr>
        <p:spPr>
          <a:xfrm>
            <a:off x="2896791" y="2705696"/>
            <a:ext cx="3418284" cy="213419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74" name="Google Shape;74;p24"/>
          <p:cNvSpPr/>
          <p:nvPr>
            <p:ph idx="4" type="pic"/>
          </p:nvPr>
        </p:nvSpPr>
        <p:spPr>
          <a:xfrm>
            <a:off x="884131" y="3255902"/>
            <a:ext cx="1741196" cy="232693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Заголовок и объект">
  <p:cSld name="1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5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25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8" name="Google Shape;78;p25"/>
          <p:cNvSpPr/>
          <p:nvPr>
            <p:ph idx="2" type="pic"/>
          </p:nvPr>
        </p:nvSpPr>
        <p:spPr>
          <a:xfrm>
            <a:off x="817126" y="2652815"/>
            <a:ext cx="7509748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Заголовок и объект">
  <p:cSld name="7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6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2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Заголовок и объект">
  <p:cSld name="9_Заголовок и объект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7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84" name="Google Shape;84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82559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7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27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87" name="Google Shape;87;p27"/>
          <p:cNvSpPr/>
          <p:nvPr/>
        </p:nvSpPr>
        <p:spPr>
          <a:xfrm>
            <a:off x="4476750" y="-38100"/>
            <a:ext cx="4724400" cy="5214776"/>
          </a:xfrm>
          <a:custGeom>
            <a:rect b="b" l="l" r="r" t="t"/>
            <a:pathLst>
              <a:path extrusionOk="0" h="6953034" w="6299200">
                <a:moveTo>
                  <a:pt x="5562600" y="45719"/>
                </a:moveTo>
                <a:lnTo>
                  <a:pt x="6299200" y="0"/>
                </a:lnTo>
                <a:lnTo>
                  <a:pt x="6247006" y="4397613"/>
                </a:lnTo>
                <a:lnTo>
                  <a:pt x="6247006" y="6953034"/>
                </a:lnTo>
                <a:lnTo>
                  <a:pt x="5245100" y="6934200"/>
                </a:lnTo>
                <a:lnTo>
                  <a:pt x="825500" y="6946900"/>
                </a:lnTo>
                <a:lnTo>
                  <a:pt x="0" y="6946900"/>
                </a:lnTo>
                <a:lnTo>
                  <a:pt x="3732406" y="3902313"/>
                </a:lnTo>
                <a:lnTo>
                  <a:pt x="5562600" y="45719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rgbClr val="00359A"/>
              </a:gs>
            </a:gsLst>
            <a:lin ang="13200000" scaled="0"/>
          </a:gra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1" i="0" sz="3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27"/>
          <p:cNvSpPr/>
          <p:nvPr/>
        </p:nvSpPr>
        <p:spPr>
          <a:xfrm>
            <a:off x="6325410" y="2247090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89" name="Google Shape;89;p27"/>
          <p:cNvSpPr/>
          <p:nvPr/>
        </p:nvSpPr>
        <p:spPr>
          <a:xfrm>
            <a:off x="1150741" y="937532"/>
            <a:ext cx="7213995" cy="4585481"/>
          </a:xfrm>
          <a:custGeom>
            <a:rect b="b" l="l" r="r" t="t"/>
            <a:pathLst>
              <a:path extrusionOk="0" h="5954094" w="9367131">
                <a:moveTo>
                  <a:pt x="9162777" y="0"/>
                </a:moveTo>
                <a:lnTo>
                  <a:pt x="9367131" y="482672"/>
                </a:lnTo>
                <a:lnTo>
                  <a:pt x="9171075" y="482672"/>
                </a:lnTo>
                <a:lnTo>
                  <a:pt x="8258220" y="2548006"/>
                </a:lnTo>
                <a:lnTo>
                  <a:pt x="4343320" y="5954094"/>
                </a:lnTo>
                <a:lnTo>
                  <a:pt x="0" y="5954094"/>
                </a:lnTo>
                <a:lnTo>
                  <a:pt x="7459473" y="2548006"/>
                </a:lnTo>
                <a:lnTo>
                  <a:pt x="7459472" y="2548006"/>
                </a:lnTo>
                <a:lnTo>
                  <a:pt x="8735395" y="500929"/>
                </a:lnTo>
                <a:lnTo>
                  <a:pt x="8535189" y="500929"/>
                </a:lnTo>
                <a:lnTo>
                  <a:pt x="916277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1" i="0" sz="3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27"/>
          <p:cNvSpPr/>
          <p:nvPr/>
        </p:nvSpPr>
        <p:spPr>
          <a:xfrm>
            <a:off x="4486883" y="2991256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Заголовок и объект">
  <p:cSld name="10_Заголовок и объект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3" name="Google Shape;93;p28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2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95" name="Google Shape;95;p28"/>
          <p:cNvSpPr/>
          <p:nvPr>
            <p:ph idx="2" type="pic"/>
          </p:nvPr>
        </p:nvSpPr>
        <p:spPr>
          <a:xfrm>
            <a:off x="2410301" y="1464469"/>
            <a:ext cx="4394120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Заголовок и объект">
  <p:cSld name="11_Заголовок и объект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8" name="Google Shape;98;p29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2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00" name="Google Shape;100;p29"/>
          <p:cNvSpPr/>
          <p:nvPr>
            <p:ph idx="2" type="pic"/>
          </p:nvPr>
        </p:nvSpPr>
        <p:spPr>
          <a:xfrm>
            <a:off x="474858" y="1250111"/>
            <a:ext cx="4400752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01" name="Google Shape;101;p29"/>
          <p:cNvSpPr/>
          <p:nvPr>
            <p:ph idx="3" type="pic"/>
          </p:nvPr>
        </p:nvSpPr>
        <p:spPr>
          <a:xfrm>
            <a:off x="5798591" y="866433"/>
            <a:ext cx="2681040" cy="268104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Custom Layout">
  <p:cSld name="7_Custom Layou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/>
          <p:nvPr>
            <p:ph type="title"/>
          </p:nvPr>
        </p:nvSpPr>
        <p:spPr>
          <a:xfrm>
            <a:off x="359522" y="200027"/>
            <a:ext cx="8424956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Oswald Light"/>
              <a:buNone/>
              <a:defRPr b="1" i="0" sz="3000" u="none" cap="none" strike="noStrike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30"/>
          <p:cNvSpPr txBox="1"/>
          <p:nvPr/>
        </p:nvSpPr>
        <p:spPr>
          <a:xfrm>
            <a:off x="282397" y="4726025"/>
            <a:ext cx="293876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05" name="Google Shape;105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24128" y="109917"/>
            <a:ext cx="1374697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tx">
  <p:cSld name="TITLE_AND_BODY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3"/>
          <p:cNvSpPr txBox="1"/>
          <p:nvPr>
            <p:ph idx="12" type="sldNum"/>
          </p:nvPr>
        </p:nvSpPr>
        <p:spPr>
          <a:xfrm>
            <a:off x="4484637" y="4905375"/>
            <a:ext cx="1701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i="0" sz="9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Заголовок и объект">
  <p:cSld name="12_Заголовок и объект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1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8" name="Google Shape;108;p31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9" name="Google Shape;109;p31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10" name="Google Shape;110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Заголовок и объект">
  <p:cSld name="13_Заголовок и объект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2"/>
          <p:cNvSpPr/>
          <p:nvPr>
            <p:ph idx="2" type="pic"/>
          </p:nvPr>
        </p:nvSpPr>
        <p:spPr>
          <a:xfrm>
            <a:off x="4015175" y="294300"/>
            <a:ext cx="4554900" cy="45549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3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14" name="Google Shape;114;p32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5" name="Google Shape;115;p3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итульный слайд">
  <p:cSld name="1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3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411"/>
                </a:srgbClr>
              </a:gs>
              <a:gs pos="83000">
                <a:srgbClr val="00369B">
                  <a:alpha val="72549"/>
                </a:srgbClr>
              </a:gs>
              <a:gs pos="100000">
                <a:srgbClr val="00369B">
                  <a:alpha val="72549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549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18" name="Google Shape;118;p33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568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549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Титульный слайд">
  <p:cSld name="2_Титульный слайд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4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1" name="Google Shape;121;p34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PPTMON slide">
  <p:cSld name="9_PPTMON slide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5"/>
          <p:cNvSpPr/>
          <p:nvPr>
            <p:ph idx="2" type="pic"/>
          </p:nvPr>
        </p:nvSpPr>
        <p:spPr>
          <a:xfrm>
            <a:off x="3749432" y="3059274"/>
            <a:ext cx="1645200" cy="16461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4" name="Google Shape;124;p35"/>
          <p:cNvSpPr/>
          <p:nvPr>
            <p:ph idx="3" type="pic"/>
          </p:nvPr>
        </p:nvSpPr>
        <p:spPr>
          <a:xfrm>
            <a:off x="906074" y="3059274"/>
            <a:ext cx="1645200" cy="16461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5" name="Google Shape;125;p35"/>
          <p:cNvSpPr/>
          <p:nvPr>
            <p:ph idx="4" type="pic"/>
          </p:nvPr>
        </p:nvSpPr>
        <p:spPr>
          <a:xfrm>
            <a:off x="6592790" y="3059274"/>
            <a:ext cx="1645200" cy="16461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</p:sp>
      <p:pic>
        <p:nvPicPr>
          <p:cNvPr id="126" name="Google Shape;126;p35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 b="0" l="29908" r="0" t="0"/>
          <a:stretch/>
        </p:blipFill>
        <p:spPr>
          <a:xfrm>
            <a:off x="4328394" y="5183961"/>
            <a:ext cx="1679401" cy="184666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5">
            <a:hlinkClick r:id="rId4"/>
          </p:cNvPr>
          <p:cNvSpPr txBox="1"/>
          <p:nvPr/>
        </p:nvSpPr>
        <p:spPr>
          <a:xfrm>
            <a:off x="3136204" y="5211314"/>
            <a:ext cx="2018100" cy="1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ru" sz="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Presentation template by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35"/>
          <p:cNvSpPr/>
          <p:nvPr/>
        </p:nvSpPr>
        <p:spPr>
          <a:xfrm>
            <a:off x="0" y="0"/>
            <a:ext cx="9144000" cy="752400"/>
          </a:xfrm>
          <a:prstGeom prst="rect">
            <a:avLst/>
          </a:prstGeom>
          <a:solidFill>
            <a:srgbClr val="0058F8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2E224A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5" name="Google Shape;135;p3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6" name="Google Shape;136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39" name="Google Shape;139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2" name="Google Shape;142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43" name="Google Shape;143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6" name="Google Shape;146;p4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47" name="Google Shape;147;p4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48" name="Google Shape;148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1" name="Google Shape;151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411"/>
                </a:srgbClr>
              </a:gs>
              <a:gs pos="83000">
                <a:srgbClr val="00369B">
                  <a:alpha val="72549"/>
                </a:srgbClr>
              </a:gs>
              <a:gs pos="100000">
                <a:srgbClr val="00369B">
                  <a:alpha val="72549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549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2" name="Google Shape;12;p1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568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549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3" name="Google Shape;13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6709" y="827629"/>
            <a:ext cx="5078792" cy="53861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4"/>
          <p:cNvSpPr/>
          <p:nvPr>
            <p:ph idx="2" type="pic"/>
          </p:nvPr>
        </p:nvSpPr>
        <p:spPr>
          <a:xfrm>
            <a:off x="223700" y="1350169"/>
            <a:ext cx="5048387" cy="2965703"/>
          </a:xfrm>
          <a:prstGeom prst="roundRect">
            <a:avLst>
              <a:gd fmla="val 287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4" name="Google Shape;154;p4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55" name="Google Shape;155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8" name="Google Shape;158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4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62" name="Google Shape;162;p4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3" name="Google Shape;163;p4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4" name="Google Shape;164;p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67" name="Google Shape;167;p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70" name="Google Shape;170;p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1" name="Google Shape;171;p4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Титульный слайд">
  <p:cSld name="3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411"/>
                </a:srgbClr>
              </a:gs>
              <a:gs pos="83000">
                <a:srgbClr val="00369B">
                  <a:alpha val="72549"/>
                </a:srgbClr>
              </a:gs>
              <a:gs pos="100000">
                <a:srgbClr val="00369B">
                  <a:alpha val="72549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549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" name="Google Shape;17;p15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568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549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" name="Google Shape;18;p15"/>
          <p:cNvSpPr/>
          <p:nvPr>
            <p:ph idx="2" type="pic"/>
          </p:nvPr>
        </p:nvSpPr>
        <p:spPr>
          <a:xfrm>
            <a:off x="-2526268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Заголовок и объект">
  <p:cSld name="1_Заголовок и объект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21" name="Google Shape;21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6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16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24" name="Google Shape;24;p16"/>
          <p:cNvSpPr/>
          <p:nvPr>
            <p:ph idx="2" type="pic"/>
          </p:nvPr>
        </p:nvSpPr>
        <p:spPr>
          <a:xfrm>
            <a:off x="99103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25" name="Google Shape;25;p16"/>
          <p:cNvSpPr/>
          <p:nvPr>
            <p:ph idx="3" type="pic"/>
          </p:nvPr>
        </p:nvSpPr>
        <p:spPr>
          <a:xfrm>
            <a:off x="365014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26" name="Google Shape;26;p16"/>
          <p:cNvSpPr/>
          <p:nvPr>
            <p:ph idx="4" type="pic"/>
          </p:nvPr>
        </p:nvSpPr>
        <p:spPr>
          <a:xfrm>
            <a:off x="6309258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Заголовок и объект">
  <p:cSld name="2_Заголовок и объект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9" name="Google Shape;29;p17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17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Заголовок и объект">
  <p:cSld name="3_Заголовок и объект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8"/>
          <p:cNvSpPr/>
          <p:nvPr>
            <p:ph idx="2" type="pic"/>
          </p:nvPr>
        </p:nvSpPr>
        <p:spPr>
          <a:xfrm>
            <a:off x="-3913" y="-392"/>
            <a:ext cx="9144000" cy="2705093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33" name="Google Shape;33;p1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4" name="Google Shape;34;p1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35" name="Google Shape;35;p18"/>
          <p:cNvSpPr txBox="1"/>
          <p:nvPr>
            <p:ph type="title"/>
          </p:nvPr>
        </p:nvSpPr>
        <p:spPr>
          <a:xfrm>
            <a:off x="628650" y="1016357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191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>
  <p:cSld name="Заголовок и объект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38" name="Google Shape;3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19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1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41" name="Google Shape;41;p19"/>
          <p:cNvSpPr/>
          <p:nvPr>
            <p:ph idx="2" type="pic"/>
          </p:nvPr>
        </p:nvSpPr>
        <p:spPr>
          <a:xfrm>
            <a:off x="332183" y="1791928"/>
            <a:ext cx="1438481" cy="184045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42" name="Google Shape;42;p19"/>
          <p:cNvSpPr/>
          <p:nvPr>
            <p:ph idx="3" type="pic"/>
          </p:nvPr>
        </p:nvSpPr>
        <p:spPr>
          <a:xfrm>
            <a:off x="3843668" y="890340"/>
            <a:ext cx="1377002" cy="117647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43" name="Google Shape;43;p19"/>
          <p:cNvSpPr/>
          <p:nvPr>
            <p:ph idx="4" type="pic"/>
          </p:nvPr>
        </p:nvSpPr>
        <p:spPr>
          <a:xfrm>
            <a:off x="3843668" y="3115775"/>
            <a:ext cx="1377002" cy="125958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44" name="Google Shape;44;p19"/>
          <p:cNvSpPr/>
          <p:nvPr>
            <p:ph idx="5" type="pic"/>
          </p:nvPr>
        </p:nvSpPr>
        <p:spPr>
          <a:xfrm>
            <a:off x="7119341" y="1879165"/>
            <a:ext cx="1687773" cy="138517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Заголовок и объект">
  <p:cSld name="4_Заголовок и объект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/>
          <p:nvPr/>
        </p:nvSpPr>
        <p:spPr>
          <a:xfrm>
            <a:off x="-3468260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r>
              <a:t/>
            </a:r>
            <a:endParaRPr b="1" i="0" sz="3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 u="none" cap="none" strike="noStrike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48" name="Google Shape;48;p20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50" name="Google Shape;50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169601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20"/>
          <p:cNvSpPr/>
          <p:nvPr>
            <p:ph idx="2" type="pic"/>
          </p:nvPr>
        </p:nvSpPr>
        <p:spPr>
          <a:xfrm>
            <a:off x="73223" y="1475185"/>
            <a:ext cx="4455914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1" name="Google Shape;131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2" name="Google Shape;132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"/>
          <p:cNvSpPr/>
          <p:nvPr/>
        </p:nvSpPr>
        <p:spPr>
          <a:xfrm>
            <a:off x="6106367" y="4268018"/>
            <a:ext cx="2380800" cy="3828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9" name="Google Shape;179;p1"/>
          <p:cNvSpPr/>
          <p:nvPr/>
        </p:nvSpPr>
        <p:spPr>
          <a:xfrm>
            <a:off x="7416010" y="4268018"/>
            <a:ext cx="1071000" cy="3828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0" name="Google Shape;180;p1"/>
          <p:cNvSpPr txBox="1"/>
          <p:nvPr/>
        </p:nvSpPr>
        <p:spPr>
          <a:xfrm>
            <a:off x="6435733" y="4313121"/>
            <a:ext cx="23397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ru" sz="1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месяц              год</a:t>
            </a:r>
            <a:endParaRPr b="0" i="0" sz="1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1" name="Google Shape;181;p1"/>
          <p:cNvSpPr txBox="1"/>
          <p:nvPr/>
        </p:nvSpPr>
        <p:spPr>
          <a:xfrm>
            <a:off x="1465050" y="1331425"/>
            <a:ext cx="6213900" cy="21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b="0" i="0" lang="ru" sz="4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Шаблон презентации</a:t>
            </a:r>
            <a:endParaRPr b="0" i="0" sz="4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ru" sz="4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для переговоров с гос</a:t>
            </a: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органами</a:t>
            </a:r>
            <a:endParaRPr b="0" i="0" sz="4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2" name="Google Shape;182;p1"/>
          <p:cNvSpPr txBox="1"/>
          <p:nvPr/>
        </p:nvSpPr>
        <p:spPr>
          <a:xfrm>
            <a:off x="6708725" y="268050"/>
            <a:ext cx="2066700" cy="4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b="0" i="0" lang="ru" sz="2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b="0" i="0" sz="2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0"/>
          <p:cNvSpPr txBox="1"/>
          <p:nvPr>
            <p:ph type="title"/>
          </p:nvPr>
        </p:nvSpPr>
        <p:spPr>
          <a:xfrm>
            <a:off x="447750" y="410100"/>
            <a:ext cx="8248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Благодарим за внимание </a:t>
            </a:r>
            <a:endParaRPr b="1" i="0" sz="2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и готовы к конструктивному диалогу</a:t>
            </a:r>
            <a:endParaRPr b="1" i="0" sz="2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0"/>
          <p:cNvSpPr/>
          <p:nvPr/>
        </p:nvSpPr>
        <p:spPr>
          <a:xfrm>
            <a:off x="447750" y="1410401"/>
            <a:ext cx="8248500" cy="26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" sz="18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Резюме тезисов:</a:t>
            </a:r>
            <a:endParaRPr b="1" i="0" sz="18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Oswald Light"/>
              <a:buChar char="●"/>
            </a:pPr>
            <a:r>
              <a:rPr b="0" i="0" lang="ru" sz="18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Проект решает важные государственные задачи: развитие моногорода и поддержка экспорта.</a:t>
            </a:r>
            <a:endParaRPr b="0" i="0" sz="18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Oswald Light"/>
              <a:buChar char="●"/>
            </a:pPr>
            <a:r>
              <a:rPr b="0" i="0" lang="ru" sz="18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Мы предлагаем продуманное решение с четким экономическим обоснованием.</a:t>
            </a:r>
            <a:endParaRPr b="0" i="0" sz="18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Oswald Light"/>
              <a:buChar char="●"/>
            </a:pPr>
            <a:r>
              <a:rPr b="0" i="0" lang="ru" sz="18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Наша компания имеет успешный опыт и репутацию надежного партнера.</a:t>
            </a:r>
            <a:endParaRPr b="0" i="0" sz="18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Готовы ответить на все вопросы и предоставить любую дополнительную информацию.</a:t>
            </a:r>
            <a:endParaRPr b="0" i="0" sz="18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Спасибо за Ваше время и внимание к нашему проекту!</a:t>
            </a:r>
            <a:endParaRPr b="0" i="0" sz="18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2" name="Google Shape;252;p10"/>
          <p:cNvSpPr txBox="1"/>
          <p:nvPr/>
        </p:nvSpPr>
        <p:spPr>
          <a:xfrm>
            <a:off x="2570550" y="4238675"/>
            <a:ext cx="4002900" cy="59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0" i="0" lang="ru" sz="17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 вашей компании и герб региона – </a:t>
            </a:r>
            <a:endParaRPr b="0" i="0" sz="17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0" i="0" lang="ru" sz="17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как символ партнерства</a:t>
            </a:r>
            <a:endParaRPr b="0" i="0" sz="17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"/>
          <p:cNvSpPr/>
          <p:nvPr/>
        </p:nvSpPr>
        <p:spPr>
          <a:xfrm>
            <a:off x="6537277" y="4268024"/>
            <a:ext cx="1959000" cy="3150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28200" lIns="56425" spcFirstLastPara="1" rIns="56425" wrap="square" tIns="28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5"/>
              <a:buFont typeface="Arial"/>
              <a:buNone/>
            </a:pPr>
            <a:r>
              <a:t/>
            </a:r>
            <a:endParaRPr b="0" i="0" sz="575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8" name="Google Shape;188;p2"/>
          <p:cNvSpPr/>
          <p:nvPr/>
        </p:nvSpPr>
        <p:spPr>
          <a:xfrm>
            <a:off x="7614899" y="4268024"/>
            <a:ext cx="881400" cy="3150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28200" lIns="56425" spcFirstLastPara="1" rIns="56425" wrap="square" tIns="28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5"/>
              <a:buFont typeface="Arial"/>
              <a:buNone/>
            </a:pPr>
            <a:r>
              <a:t/>
            </a:r>
            <a:endParaRPr b="0" i="0" sz="575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89" name="Google Shape;189;p2"/>
          <p:cNvSpPr txBox="1"/>
          <p:nvPr/>
        </p:nvSpPr>
        <p:spPr>
          <a:xfrm>
            <a:off x="6613485" y="4305176"/>
            <a:ext cx="1925100" cy="2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3"/>
              <a:buFont typeface="Arial"/>
              <a:buNone/>
            </a:pPr>
            <a:r>
              <a:rPr b="0" i="0" lang="ru" sz="1563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дата, месяц              год</a:t>
            </a:r>
            <a:endParaRPr b="0" i="0" sz="1563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90" name="Google Shape;190;p2"/>
          <p:cNvSpPr txBox="1"/>
          <p:nvPr/>
        </p:nvSpPr>
        <p:spPr>
          <a:xfrm>
            <a:off x="247800" y="1348050"/>
            <a:ext cx="85488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ru" sz="2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О реализации инвестиционного проекта </a:t>
            </a:r>
            <a:endParaRPr b="0" i="0" sz="2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ru" sz="2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Создание современного логистического центра «Восточный» </a:t>
            </a:r>
            <a:endParaRPr b="0" i="0" sz="2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ru" sz="2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на территории моногорода Зареченск</a:t>
            </a:r>
            <a:endParaRPr b="0" i="0" sz="2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1" name="Google Shape;191;p2"/>
          <p:cNvSpPr txBox="1"/>
          <p:nvPr/>
        </p:nvSpPr>
        <p:spPr>
          <a:xfrm>
            <a:off x="7106400" y="157625"/>
            <a:ext cx="1690200" cy="4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b="0" i="0" lang="ru" sz="2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b="0" i="0" sz="2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2" name="Google Shape;192;p2"/>
          <p:cNvSpPr txBox="1"/>
          <p:nvPr/>
        </p:nvSpPr>
        <p:spPr>
          <a:xfrm>
            <a:off x="383675" y="3100375"/>
            <a:ext cx="5421000" cy="13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ru" sz="17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Компания:  </a:t>
            </a:r>
            <a:r>
              <a:rPr b="0" i="0" lang="ru" sz="17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ООО «Инновационные Логистические Системы»</a:t>
            </a:r>
            <a:endParaRPr b="0" i="0" sz="17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1" i="0" sz="17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ru" sz="17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Представители:</a:t>
            </a:r>
            <a:endParaRPr b="1" i="0" sz="17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ru" sz="17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Иванов Сергей Владимирович, Генеральный директор</a:t>
            </a:r>
            <a:endParaRPr b="0" i="0" sz="17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ru" sz="17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Петрова Анна Дмитриевна, Финансовый директор</a:t>
            </a:r>
            <a:endParaRPr b="0" i="0" sz="17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"/>
          <p:cNvSpPr txBox="1"/>
          <p:nvPr>
            <p:ph type="title"/>
          </p:nvPr>
        </p:nvSpPr>
        <p:spPr>
          <a:xfrm>
            <a:off x="447750" y="410100"/>
            <a:ext cx="8248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ООО «Инновационные Логистические Системы» – надежный партнер региона</a:t>
            </a:r>
            <a:endParaRPr b="1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"/>
          <p:cNvSpPr/>
          <p:nvPr/>
        </p:nvSpPr>
        <p:spPr>
          <a:xfrm>
            <a:off x="447750" y="1464211"/>
            <a:ext cx="8248500" cy="28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ru" sz="1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Миссия: </a:t>
            </a: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Развитие транспортно-логистической инфраструктуры для повышения конкурентоспособности региона.</a:t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1" i="0" sz="15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" sz="18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Ключевые показатели (по текущей деятельности в регионе)</a:t>
            </a:r>
            <a:endParaRPr b="1" i="0" sz="18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ru" sz="1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Налоговые отчисления: </a:t>
            </a: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свыше 150 млн руб. ежегодно.</a:t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ru" sz="1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Рабочие места: </a:t>
            </a: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более 500 высококвалифицированных специалистов.</a:t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ru" sz="1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Социальные проекты:</a:t>
            </a: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 программа поддержки молодых специалистов, спонсорство городского технопарка.</a:t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ru" sz="1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Рейтинги: </a:t>
            </a: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Входит в Топ-5 логистических операторов области по версии РБК.</a:t>
            </a:r>
            <a:endParaRPr b="0" i="0" sz="15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"/>
          <p:cNvSpPr txBox="1"/>
          <p:nvPr>
            <p:ph type="title"/>
          </p:nvPr>
        </p:nvSpPr>
        <p:spPr>
          <a:xfrm>
            <a:off x="447750" y="410100"/>
            <a:ext cx="8248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Цель обращения: получение статуса приоритетного инвестиционного проекта</a:t>
            </a:r>
            <a:endParaRPr b="1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4"/>
          <p:cNvSpPr/>
          <p:nvPr/>
        </p:nvSpPr>
        <p:spPr>
          <a:xfrm>
            <a:off x="447750" y="1464211"/>
            <a:ext cx="8248500" cy="28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ru" sz="21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Мы обратились к Вам с целью обсудить меры государственной поддержки для реализации проекта логистического центра «Восточный».</a:t>
            </a:r>
            <a:endParaRPr b="0" i="0" sz="21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ru" sz="21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Проект напрямую соответствует Национальному проекту «Международная кооперация и экспорт».</a:t>
            </a:r>
            <a:endParaRPr b="0" i="0" sz="21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ru" sz="21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Реализация позволит решить стратегическую задачу по развитию моногорода Зареченск.</a:t>
            </a:r>
            <a:endParaRPr b="0" i="0" sz="21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5"/>
          <p:cNvSpPr txBox="1"/>
          <p:nvPr>
            <p:ph type="title"/>
          </p:nvPr>
        </p:nvSpPr>
        <p:spPr>
          <a:xfrm>
            <a:off x="254407" y="252866"/>
            <a:ext cx="7886700" cy="817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7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Проект – это возможность для комплексного развития территории моногорода</a:t>
            </a:r>
            <a:endParaRPr b="1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5"/>
          <p:cNvSpPr txBox="1"/>
          <p:nvPr/>
        </p:nvSpPr>
        <p:spPr>
          <a:xfrm>
            <a:off x="2926149" y="1866558"/>
            <a:ext cx="59028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Высокий уровень безработицы (12%), зависимость от градообразующего предприятия</a:t>
            </a:r>
            <a:endParaRPr b="0" i="0" sz="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5"/>
          <p:cNvSpPr/>
          <p:nvPr/>
        </p:nvSpPr>
        <p:spPr>
          <a:xfrm>
            <a:off x="581050" y="1816987"/>
            <a:ext cx="2025000" cy="378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C76AC"/>
              </a:gs>
              <a:gs pos="100000">
                <a:srgbClr val="E00E64"/>
              </a:gs>
            </a:gsLst>
            <a:lin ang="5400012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2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ru" sz="1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Моногород Зареченск</a:t>
            </a:r>
            <a:endParaRPr b="1" i="0" sz="1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2" name="Google Shape;212;p5"/>
          <p:cNvSpPr/>
          <p:nvPr/>
        </p:nvSpPr>
        <p:spPr>
          <a:xfrm>
            <a:off x="581050" y="2325724"/>
            <a:ext cx="2025000" cy="378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C76AC"/>
              </a:gs>
              <a:gs pos="100000">
                <a:srgbClr val="E00E64"/>
              </a:gs>
            </a:gsLst>
            <a:lin ang="5400012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2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ru" sz="1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Логистика региона</a:t>
            </a:r>
            <a:endParaRPr b="1" i="0" sz="1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3" name="Google Shape;213;p5"/>
          <p:cNvSpPr txBox="1"/>
          <p:nvPr/>
        </p:nvSpPr>
        <p:spPr>
          <a:xfrm>
            <a:off x="7881850" y="15630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ru" sz="2000" u="none" cap="none" strike="noStrike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b="0" i="0" sz="2000" u="none" cap="none" strike="noStrike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4" name="Google Shape;214;p5"/>
          <p:cNvSpPr txBox="1"/>
          <p:nvPr/>
        </p:nvSpPr>
        <p:spPr>
          <a:xfrm>
            <a:off x="2926149" y="2398601"/>
            <a:ext cx="5902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Отсутствие современных складских мощностей класса «А» сдерживает рост экспорта малого и среднего бизнеса</a:t>
            </a:r>
            <a:endParaRPr b="0" i="0" sz="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5"/>
          <p:cNvSpPr txBox="1"/>
          <p:nvPr/>
        </p:nvSpPr>
        <p:spPr>
          <a:xfrm>
            <a:off x="2926149" y="3729321"/>
            <a:ext cx="59028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экономики моногорода, создание новых рабочих мест</a:t>
            </a:r>
            <a:endParaRPr b="0" i="0" sz="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5"/>
          <p:cNvSpPr/>
          <p:nvPr/>
        </p:nvSpPr>
        <p:spPr>
          <a:xfrm>
            <a:off x="581050" y="3679750"/>
            <a:ext cx="2025000" cy="378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3C571"/>
              </a:gs>
              <a:gs pos="100000">
                <a:srgbClr val="54793A"/>
              </a:gs>
            </a:gsLst>
            <a:lin ang="5400012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2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ru" sz="1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Диверсификация </a:t>
            </a:r>
            <a:endParaRPr b="1" i="0" sz="15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7" name="Google Shape;217;p5"/>
          <p:cNvSpPr/>
          <p:nvPr/>
        </p:nvSpPr>
        <p:spPr>
          <a:xfrm>
            <a:off x="581050" y="4188487"/>
            <a:ext cx="2025000" cy="378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3C571"/>
              </a:gs>
              <a:gs pos="100000">
                <a:srgbClr val="54793A"/>
              </a:gs>
            </a:gsLst>
            <a:lin ang="5400012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2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ru" sz="15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Стимулирование</a:t>
            </a:r>
            <a:endParaRPr b="1" i="0" sz="2600" u="none" cap="none" strike="noStrik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8" name="Google Shape;218;p5"/>
          <p:cNvSpPr txBox="1"/>
          <p:nvPr/>
        </p:nvSpPr>
        <p:spPr>
          <a:xfrm>
            <a:off x="2926149" y="4261364"/>
            <a:ext cx="59028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15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экспорта предприятий региона за счет снижения логистических издержек на 25%</a:t>
            </a:r>
            <a:endParaRPr b="0" i="0" sz="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5"/>
          <p:cNvSpPr txBox="1"/>
          <p:nvPr/>
        </p:nvSpPr>
        <p:spPr>
          <a:xfrm>
            <a:off x="581049" y="1409626"/>
            <a:ext cx="59028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20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Проблема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5"/>
          <p:cNvSpPr txBox="1"/>
          <p:nvPr/>
        </p:nvSpPr>
        <p:spPr>
          <a:xfrm>
            <a:off x="581049" y="3272414"/>
            <a:ext cx="59028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20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Возможность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6"/>
          <p:cNvSpPr txBox="1"/>
          <p:nvPr>
            <p:ph type="title"/>
          </p:nvPr>
        </p:nvSpPr>
        <p:spPr>
          <a:xfrm>
            <a:off x="447750" y="410100"/>
            <a:ext cx="82485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Логистический центр «Восточный»: параметры проекта</a:t>
            </a:r>
            <a:endParaRPr b="1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6"/>
          <p:cNvSpPr/>
          <p:nvPr/>
        </p:nvSpPr>
        <p:spPr>
          <a:xfrm>
            <a:off x="501550" y="1162912"/>
            <a:ext cx="8248500" cy="35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" sz="18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Суть предложения: </a:t>
            </a:r>
            <a:endParaRPr b="1" i="0" sz="18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Строительство складского комплекса площадью 25 000 кв. м. класса «А»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Внедрение зеленых технологий (энергосбережение, солнечные панели)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Создание таможенно-логистического терминала «единого окна».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Реализация проекта позволит нам совместно с Правительством региона создать современный хаб для малого и среднего бизнеса.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" sz="18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Этапы реализации:</a:t>
            </a:r>
            <a:endParaRPr b="1" i="0" sz="18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Подготовка территории (Q1-Q2 2025)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Строительство (Q3 2025 - Q4 2026)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– Ввод в эксплуатацию (Q1 2027).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7"/>
          <p:cNvSpPr txBox="1"/>
          <p:nvPr>
            <p:ph type="title"/>
          </p:nvPr>
        </p:nvSpPr>
        <p:spPr>
          <a:xfrm>
            <a:off x="447750" y="410100"/>
            <a:ext cx="82485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Экономический и социальный эффект проекта</a:t>
            </a:r>
            <a:endParaRPr b="1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7"/>
          <p:cNvSpPr/>
          <p:nvPr/>
        </p:nvSpPr>
        <p:spPr>
          <a:xfrm>
            <a:off x="501550" y="1076828"/>
            <a:ext cx="8248500" cy="35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ru" sz="17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Экономическое обоснование:</a:t>
            </a:r>
            <a:endParaRPr b="1" i="0" sz="17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Oswald Light"/>
              <a:buChar char="●"/>
            </a:pPr>
            <a:r>
              <a:rPr b="0" i="0" lang="ru" sz="17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Объем инвестиций: 2 млрд руб. (собственные и заемные средства).</a:t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Oswald Light"/>
              <a:buChar char="●"/>
            </a:pPr>
            <a:r>
              <a:rPr b="0" i="0" lang="ru" sz="17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Ожидаемые налоговые поступления в бюджет региона: 45 млн руб. ежегодно после выхода на проектную мощность.</a:t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ru" sz="17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Социально-экономический эффект:</a:t>
            </a:r>
            <a:endParaRPr b="1" i="0" sz="17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Oswald Light"/>
              <a:buChar char="●"/>
            </a:pPr>
            <a:r>
              <a:rPr b="0" i="0" lang="ru" sz="17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Создание 250 новых рабочих мест с средней зарплатой выше средней по региону на 20%.</a:t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Oswald Light"/>
              <a:buChar char="●"/>
            </a:pPr>
            <a:r>
              <a:rPr b="0" i="0" lang="ru" sz="17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Развитие смежных отраслей: транспортные услуги, безопасность, IT.</a:t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ru" sz="17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Анализ рисков и меры:</a:t>
            </a:r>
            <a:endParaRPr b="1" i="0" sz="17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Oswald Light"/>
              <a:buChar char="●"/>
            </a:pPr>
            <a:r>
              <a:rPr b="0" i="0" lang="ru" sz="17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Риск: Увеличение сроков согласований. </a:t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ru" sz="17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Мера: Заключение соглашения о сопровождении с Корпорацией МСП.</a:t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Oswald Light"/>
              <a:buChar char="●"/>
            </a:pPr>
            <a:r>
              <a:rPr b="0" i="0" lang="ru" sz="17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Риск: Рост стоимости материалов. </a:t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ru" sz="17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Мера: Заключены предварительные договоры с фиксированной ценой с поставщиками.</a:t>
            </a:r>
            <a:endParaRPr b="0" i="0" sz="17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8"/>
          <p:cNvSpPr txBox="1"/>
          <p:nvPr>
            <p:ph type="title"/>
          </p:nvPr>
        </p:nvSpPr>
        <p:spPr>
          <a:xfrm>
            <a:off x="447750" y="410100"/>
            <a:ext cx="82485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Наши предложения по совместной работе</a:t>
            </a:r>
            <a:endParaRPr b="1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501550" y="1076828"/>
            <a:ext cx="8248500" cy="35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ru" sz="22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 связи с вышеизложенным, просим:</a:t>
            </a:r>
            <a:endParaRPr b="0" i="0" sz="22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Oswald Light"/>
              <a:buChar char="●"/>
            </a:pPr>
            <a:r>
              <a:rPr b="0" i="0" lang="ru" sz="22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Присвоить проекту статус приоритетного инвестиционного проекта региона.</a:t>
            </a:r>
            <a:endParaRPr b="0" i="0" sz="22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Oswald Light"/>
              <a:buChar char="●"/>
            </a:pPr>
            <a:r>
              <a:rPr b="0" i="0" lang="ru" sz="22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Рассмотреть возможность предоставления налоговых льгот по налогу на имущество и прибыль на период окупаемости.</a:t>
            </a:r>
            <a:endParaRPr b="0" i="0" sz="22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Oswald Light"/>
              <a:buChar char="●"/>
            </a:pPr>
            <a:r>
              <a:rPr b="0" i="0" lang="ru" sz="22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Оказать содействие в подключении к инженерным сетям.</a:t>
            </a:r>
            <a:endParaRPr b="0" i="0" sz="22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ru" sz="22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Готовы предоставить детальный расчет бюджетной эффективности и проект соглашения.</a:t>
            </a:r>
            <a:endParaRPr b="0" i="0" sz="22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9"/>
          <p:cNvSpPr txBox="1"/>
          <p:nvPr>
            <p:ph type="title"/>
          </p:nvPr>
        </p:nvSpPr>
        <p:spPr>
          <a:xfrm>
            <a:off x="447750" y="410100"/>
            <a:ext cx="8248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Благодарим за внимание </a:t>
            </a:r>
            <a:endParaRPr b="1" i="0" sz="25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i="0" lang="ru" sz="25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и готовы к конструктивному диалогу</a:t>
            </a:r>
            <a:endParaRPr b="1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9"/>
          <p:cNvSpPr/>
          <p:nvPr/>
        </p:nvSpPr>
        <p:spPr>
          <a:xfrm>
            <a:off x="447750" y="1410401"/>
            <a:ext cx="8248500" cy="26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" sz="18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Резюме тезисов:</a:t>
            </a:r>
            <a:endParaRPr b="1" i="0" sz="18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swald Light"/>
              <a:buChar char="●"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Проект решает важные государственные задачи: развитие моногорода и поддержка экспорта.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swald Light"/>
              <a:buChar char="●"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Мы предлагаем продуманное решение с четким экономическим обоснованием.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swald Light"/>
              <a:buChar char="●"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Наша компания имеет успешный опыт и репутацию надежного партнера.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Готовы ответить на все вопросы и предоставить любую дополнительную информацию.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" sz="18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Спасибо за Ваше время и внимание к нашему проекту!</a:t>
            </a:r>
            <a:endParaRPr b="0" i="0" sz="1800" u="none" cap="none" strike="noStrike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5" name="Google Shape;245;p9"/>
          <p:cNvSpPr txBox="1"/>
          <p:nvPr/>
        </p:nvSpPr>
        <p:spPr>
          <a:xfrm>
            <a:off x="2570550" y="4238675"/>
            <a:ext cx="4002900" cy="592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0" i="0" lang="ru" sz="17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логотип вашей компании и герб региона – </a:t>
            </a:r>
            <a:endParaRPr b="0" i="0" sz="17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0" i="0" lang="ru" sz="17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как символ партнерства</a:t>
            </a:r>
            <a:endParaRPr b="0" i="0" sz="1700" u="none" cap="none" strike="noStrike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IT Pitch de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1E8"/>
      </a:accent1>
      <a:accent2>
        <a:srgbClr val="367CFF"/>
      </a:accent2>
      <a:accent3>
        <a:srgbClr val="00369B"/>
      </a:accent3>
      <a:accent4>
        <a:srgbClr val="FA3585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